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433" r:id="rId2"/>
    <p:sldId id="434" r:id="rId3"/>
    <p:sldId id="340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681"/>
  </p:normalViewPr>
  <p:slideViewPr>
    <p:cSldViewPr snapToGrid="0" snapToObjects="1">
      <p:cViewPr varScale="1">
        <p:scale>
          <a:sx n="62" d="100"/>
          <a:sy n="62" d="100"/>
        </p:scale>
        <p:origin x="200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FC1D7-DF39-5A42-A5A3-4C1CE30645C8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9314D-FE62-344D-AB29-EF6D7B6DC635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2799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FEDCCF-EC5E-488E-AF60-ECD9D62D9411}" type="slidenum">
              <a:rPr lang="es-ES" altLang="es-CL" smtClean="0"/>
              <a:pPr/>
              <a:t>1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597309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D5DCB-EAEE-8C47-ABAA-135DF9AF8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A29253-3604-E346-B8B2-84E8961A8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3ED153-C975-0647-9031-6C772336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21DF1F-56BE-D948-AA17-03E7C69D2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5A26DA-6501-DC41-A15D-08D3A7E5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415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8CAD0-7F11-5C4B-9A74-AC3536ECC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C25C06-EEF2-A34F-BA64-6B93FDAAC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EEF81F-7436-2D4D-8FE8-F4AEA0A9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FB0FDC-5127-0341-8626-32DE78A52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2F0C76-CAF2-B84A-B22C-C69C3C5B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148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246FCE-A1AE-A847-90E3-6033A46680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99D6F4-D51E-394E-8775-EC4993C91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8600D3-50EF-9245-8B9D-B213A0313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6870DA-AA35-1A49-8FC6-D760851AB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C151A6-FE2C-8645-A960-AF6EEB01B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463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A6646B-8C8C-4844-A30F-6D89D27D0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A1E046-2D00-1349-A627-4785580EB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297ECC-7B75-CA43-8736-C7FABB1E0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4C48A4-D555-504F-87B5-F2D5484F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C22297-89A3-9144-8B63-D5F8F69E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637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45D38-CB28-3341-A64A-7E6AF70C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684657-2233-4345-9EF6-466643B98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5001BF-86FF-6947-9FCB-1F166761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4FDDD7-23E7-7E4A-B494-E8730370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6A7A1D-D248-1B46-BE1C-5B417D728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674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FD9F1-3669-8942-832F-A1E184BBD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B6C355-E875-0647-A1C4-22336B249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3ED08A0-8C8F-1B49-A92A-C9A17A012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7CA069-5509-F744-A03F-4A7FD995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496627-8C13-5142-86DE-F019EE575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EC2C16-C5B9-F446-B32A-6B587847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763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F6EF1-2339-7A4D-997C-25C9691EF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07ED5F-9BD9-8949-A4C4-55986249B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822C30-B859-FA4C-A684-6B81D187C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7AA7B9-2099-B14E-B389-BA8BD0960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BCE888-ECA7-C248-ADE4-CFD05F16C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65F394A-B6C4-8145-9222-CA41570D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7BFE460-812A-9E42-B9F4-7F1EF2541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CE8EAA-09EC-E241-90AA-4ACFDF5C0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79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E64F4F-F2C4-AD44-A84B-DE951B170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C7FF3D4-D115-D24E-9A81-6E4EB2B7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B732719-651D-FA4C-A129-30D7A303F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5868CAD-2EE1-6B4D-A763-34212E0F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854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DF85C9A-FF80-8A44-8B74-8F964C7D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E7A169-D837-1848-874B-61F393D27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3FE7D8B-A7AC-CA49-BC9E-0C243C334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3889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E0ED1E-5BBD-9A4E-A097-59F2DA44F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08CBBE-F0B0-7241-9A2D-4DD474A86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2F8B91-ED08-124D-8A74-A1B771D21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1A6F46F-DAA4-C447-818A-DB22B508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2A1EFF-9C08-F947-8B7F-DD649C05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116C47-E4F4-3F47-A665-A6236F61F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8773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2E755-59AA-CF46-BFD2-7681EAD18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A28C84-AB33-984D-8794-6724788546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F216D4-FC51-E743-A1C3-6913495D9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761802-0946-F249-A238-58222FE1C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A805F7-CFD1-CD49-B700-F2CE296EA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37E6CC-0B31-C54D-A497-277C11B9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813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E5B212-9FC5-BE45-B17A-CB767839C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7A99C9-2A07-F948-9AD3-F3FA6FD95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EA3469-B9D8-484D-ADC6-86ED77302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1A8D-271F-5D45-9959-78F4C696EA35}" type="datetimeFigureOut">
              <a:rPr lang="es-CL" smtClean="0"/>
              <a:t>04-01-2021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BFEB98-288A-524D-84E4-9C263FC15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C4B13E-B2A5-A849-8EA2-D5BDB43A1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C5992-FA64-F140-8620-45B2D7AB2F7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365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F8EC5ECF-7F93-4F38-B507-890DF8608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71438"/>
            <a:ext cx="9144000" cy="704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4">
            <a:extLst>
              <a:ext uri="{FF2B5EF4-FFF2-40B4-BE49-F238E27FC236}">
                <a16:creationId xmlns:a16="http://schemas.microsoft.com/office/drawing/2014/main" id="{F6C8BED2-2A3B-4B00-BC8F-D0A889A2B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752601"/>
            <a:ext cx="1600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2000" b="1" i="1" dirty="0">
                <a:solidFill>
                  <a:schemeClr val="accent4">
                    <a:lumMod val="75000"/>
                  </a:schemeClr>
                </a:solidFill>
                <a:latin typeface="Georgia" pitchFamily="18" charset="0"/>
              </a:rPr>
              <a:t>Chile</a:t>
            </a:r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047A1F37-C619-4B05-8EED-717B30757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514601"/>
            <a:ext cx="3505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2000" b="1" i="1" dirty="0">
                <a:solidFill>
                  <a:srgbClr val="FF0000"/>
                </a:solidFill>
                <a:latin typeface="Georgia" pitchFamily="18" charset="0"/>
              </a:rPr>
              <a:t>Reino Unido</a:t>
            </a:r>
          </a:p>
        </p:txBody>
      </p:sp>
      <p:sp>
        <p:nvSpPr>
          <p:cNvPr id="21510" name="Text Box 7">
            <a:extLst>
              <a:ext uri="{FF2B5EF4-FFF2-40B4-BE49-F238E27FC236}">
                <a16:creationId xmlns:a16="http://schemas.microsoft.com/office/drawing/2014/main" id="{B5CAC88A-1500-4CB8-AD59-5526C01BF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1" y="4876801"/>
            <a:ext cx="1152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CHILE</a:t>
            </a:r>
          </a:p>
        </p:txBody>
      </p:sp>
      <p:sp>
        <p:nvSpPr>
          <p:cNvPr id="21512" name="Text Box 9">
            <a:extLst>
              <a:ext uri="{FF2B5EF4-FFF2-40B4-BE49-F238E27FC236}">
                <a16:creationId xmlns:a16="http://schemas.microsoft.com/office/drawing/2014/main" id="{5FE5F8B3-FD46-4437-8F5B-534C7C53B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07039"/>
            <a:ext cx="457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None/>
              <a:defRPr/>
            </a:pPr>
            <a:endParaRPr lang="es-CL" sz="900" b="1" i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ESTÁ PERMITIDO OMITIR LA INFORMACIÓN. EN ESTE CASO, SE DEBE INUTILIZAR  EL RECUADRO CON UNA LÍNEA DIAGONAL.</a:t>
            </a:r>
          </a:p>
          <a:p>
            <a:pPr>
              <a:buFont typeface="Wingdings" pitchFamily="2" charset="2"/>
              <a:buNone/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SI SE COMPLETA EL RECUADRO, INDICAR INFORMACIÓN RELATIVA AL TRANSPORTE , VÍA DE TRANSPORTE (MARÍTIMA, AÉREA, TERRESTRE Y DEMÁS  DATOS DEL TRANSPORTE .</a:t>
            </a:r>
          </a:p>
          <a:p>
            <a:pPr>
              <a:buFont typeface="Wingdings" pitchFamily="2" charset="2"/>
              <a:buNone/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SI EXPORTADOR  REQUIRE INDICAR  NÚMERO O NOMBRE DE LA NAVE, PUERTOS DE SALIDA Y DESTINO Y OTROS SEMEJANTES, UTILIZAR  ESTE RECUADRO).</a:t>
            </a:r>
            <a:endParaRPr lang="es-ES_tradnl" altLang="es-CL" sz="800" b="1" i="1" dirty="0">
              <a:solidFill>
                <a:schemeClr val="accent4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21513" name="13 CuadroTexto">
            <a:extLst>
              <a:ext uri="{FF2B5EF4-FFF2-40B4-BE49-F238E27FC236}">
                <a16:creationId xmlns:a16="http://schemas.microsoft.com/office/drawing/2014/main" id="{0B737DBA-2EDF-4C6A-AA9E-0400E005A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1500189"/>
            <a:ext cx="3429000" cy="391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INDICAR NOMBRE DIRECCIÓN  Y PAÍS DEL EXPORTADOR (Chile)</a:t>
            </a:r>
            <a:endParaRPr lang="es-ES" altLang="es-CL" sz="12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0248" name="Text Box 18">
            <a:extLst>
              <a:ext uri="{FF2B5EF4-FFF2-40B4-BE49-F238E27FC236}">
                <a16:creationId xmlns:a16="http://schemas.microsoft.com/office/drawing/2014/main" id="{F6A576B9-5E41-4B69-B8D2-88D6CF484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500438"/>
            <a:ext cx="9001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9A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AB0E0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s-CL" altLang="es-CL" sz="1400">
              <a:solidFill>
                <a:schemeClr val="bg1"/>
              </a:solidFill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22639361-1CE0-4F46-9EAF-1AB9A3AC32E1}"/>
              </a:ext>
            </a:extLst>
          </p:cNvPr>
          <p:cNvSpPr txBox="1"/>
          <p:nvPr/>
        </p:nvSpPr>
        <p:spPr>
          <a:xfrm>
            <a:off x="1774826" y="3963988"/>
            <a:ext cx="4321175" cy="1046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endParaRPr lang="es-CL" sz="1200" b="1" i="1" dirty="0">
              <a:solidFill>
                <a:schemeClr val="accent4">
                  <a:lumMod val="50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CL" sz="10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ESTÁ PERMITIDO OMITIR LA INFORMACIÓN. EN ESTE CASO, SE DEBE INUTILIZAR  EL RECUADRO CON UNA LÍNEA DIAGONAL.</a:t>
            </a:r>
          </a:p>
          <a:p>
            <a:pPr eaLnBrk="1" hangingPunct="1">
              <a:defRPr/>
            </a:pPr>
            <a:endParaRPr lang="es-CL" sz="1000" b="1" i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CL" sz="10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SI SE COMPLETA EL RECUADRO, INDICAR NOMBRE , DIRECCIÓN Y PAÍS DEL DESTINATARIO (Reino Unido)</a:t>
            </a:r>
            <a:endParaRPr lang="es-CL" sz="10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" name="2 CuadroTexto">
            <a:extLst>
              <a:ext uri="{FF2B5EF4-FFF2-40B4-BE49-F238E27FC236}">
                <a16:creationId xmlns:a16="http://schemas.microsoft.com/office/drawing/2014/main" id="{DCA5CE8F-897A-4EFD-98E2-F909681E5BB5}"/>
              </a:ext>
            </a:extLst>
          </p:cNvPr>
          <p:cNvSpPr txBox="1"/>
          <p:nvPr/>
        </p:nvSpPr>
        <p:spPr>
          <a:xfrm>
            <a:off x="8256240" y="4371513"/>
            <a:ext cx="23042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CL" sz="1100" b="1" i="1" dirty="0">
                <a:solidFill>
                  <a:srgbClr val="FF0000"/>
                </a:solidFill>
                <a:latin typeface="Arial" charset="0"/>
              </a:rPr>
              <a:t>Reino Unido</a:t>
            </a:r>
          </a:p>
          <a:p>
            <a:pPr eaLnBrk="1" hangingPunct="1">
              <a:defRPr/>
            </a:pPr>
            <a:r>
              <a:rPr lang="es-CL" sz="1100" b="1" i="1" dirty="0">
                <a:solidFill>
                  <a:srgbClr val="FF0000"/>
                </a:solidFill>
                <a:latin typeface="Arial" charset="0"/>
              </a:rPr>
              <a:t>(Incluye Territorios:</a:t>
            </a:r>
          </a:p>
          <a:p>
            <a:pPr eaLnBrk="1" hangingPunct="1">
              <a:defRPr/>
            </a:pPr>
            <a:r>
              <a:rPr lang="es-CL" sz="1100" b="1" i="1" dirty="0">
                <a:solidFill>
                  <a:srgbClr val="FF0000"/>
                </a:solidFill>
                <a:latin typeface="Arial" charset="0"/>
              </a:rPr>
              <a:t>Gibraltar – Las Islas del Canal y la Isla de Man y las Zonas de Bases Soberanas de Acrotiri y Dhekelia en Chipre) </a:t>
            </a: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83CC3AE1-9ED8-452E-9E2E-E37EB544A299}"/>
              </a:ext>
            </a:extLst>
          </p:cNvPr>
          <p:cNvSpPr txBox="1"/>
          <p:nvPr/>
        </p:nvSpPr>
        <p:spPr>
          <a:xfrm>
            <a:off x="6096000" y="5732463"/>
            <a:ext cx="4572000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INDICAR EN ESTE RECUADRO, “</a:t>
            </a:r>
            <a:r>
              <a:rPr lang="es-CL" sz="800" b="1" i="1" dirty="0">
                <a:solidFill>
                  <a:srgbClr val="FF0000"/>
                </a:solidFill>
                <a:latin typeface="Arial" charset="0"/>
              </a:rPr>
              <a:t>EXPEDIDO A POSTERIORI ó ISSUED RETROSPECTIVELY</a:t>
            </a: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”, CUANDO EL CERTIFICADO DE ORIGEN SEA EMITIDO CON POSTERIORIDAD AL  EMBARQUE DE LAS MERCANCÍAS.</a:t>
            </a:r>
          </a:p>
          <a:p>
            <a:pPr eaLnBrk="1" hangingPunct="1">
              <a:defRPr/>
            </a:pPr>
            <a:endParaRPr lang="es-CL" sz="800" b="1" i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INDICAR EN ESTE RECUADRO, “</a:t>
            </a:r>
            <a:r>
              <a:rPr lang="es-CL" sz="800" b="1" i="1" dirty="0">
                <a:solidFill>
                  <a:srgbClr val="FF0000"/>
                </a:solidFill>
                <a:latin typeface="Arial" charset="0"/>
              </a:rPr>
              <a:t>DUPLICADO  ó DUPLICATE</a:t>
            </a: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”, CUANDO EL CERTIFICADO SEA UN DUPLICADO DEL CERTIFICADO ORIGINAL.</a:t>
            </a:r>
          </a:p>
          <a:p>
            <a:pPr eaLnBrk="1" hangingPunct="1">
              <a:defRPr/>
            </a:pPr>
            <a:endParaRPr lang="es-CL" sz="8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endParaRPr lang="es-CL" sz="1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5" name="4 Rectángulo">
            <a:extLst>
              <a:ext uri="{FF2B5EF4-FFF2-40B4-BE49-F238E27FC236}">
                <a16:creationId xmlns:a16="http://schemas.microsoft.com/office/drawing/2014/main" id="{AD73445C-AA84-48F7-8A9E-475A1FC0F6DB}"/>
              </a:ext>
            </a:extLst>
          </p:cNvPr>
          <p:cNvSpPr/>
          <p:nvPr/>
        </p:nvSpPr>
        <p:spPr>
          <a:xfrm>
            <a:off x="8112126" y="692150"/>
            <a:ext cx="1584325" cy="215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08145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extLst>
              <a:ext uri="{FF2B5EF4-FFF2-40B4-BE49-F238E27FC236}">
                <a16:creationId xmlns:a16="http://schemas.microsoft.com/office/drawing/2014/main" id="{6F422B9E-38C7-4AC5-850A-D04BB174F7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257176"/>
            <a:ext cx="8572500" cy="66008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1" name="Text Box 5">
            <a:extLst>
              <a:ext uri="{FF2B5EF4-FFF2-40B4-BE49-F238E27FC236}">
                <a16:creationId xmlns:a16="http://schemas.microsoft.com/office/drawing/2014/main" id="{BFEA2436-AB8D-4225-BC89-DBF095D81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500063"/>
            <a:ext cx="6265863" cy="292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endParaRPr lang="es-ES_tradnl" altLang="es-CL" sz="1400" b="1" i="1" dirty="0">
              <a:solidFill>
                <a:srgbClr val="0000FF"/>
              </a:solidFill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400" b="1" i="1" dirty="0">
                <a:solidFill>
                  <a:srgbClr val="0066FF"/>
                </a:solidFill>
                <a:latin typeface="Georgia" pitchFamily="18" charset="0"/>
              </a:rPr>
              <a:t>		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solidFill>
                <a:schemeClr val="accent4">
                  <a:lumMod val="75000"/>
                </a:schemeClr>
              </a:solidFill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400" b="1" i="1" dirty="0">
                <a:solidFill>
                  <a:srgbClr val="0A8867"/>
                </a:solidFill>
                <a:latin typeface="+mn-lt"/>
              </a:rPr>
              <a:t>INDICAR :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solidFill>
                <a:srgbClr val="0A8867"/>
              </a:solidFill>
              <a:latin typeface="+mn-lt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- CÓDIGO ARANCELARIO DEL PRODUCTO A CUATRO DÍGITOS (Partida Arancelaria)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- DESCRIPCIÓN DE LAS MERCANCÍAS (GLOSA)</a:t>
            </a:r>
          </a:p>
          <a:p>
            <a:pPr marL="0" indent="0">
              <a:lnSpc>
                <a:spcPct val="60000"/>
              </a:lnSpc>
              <a:spcBef>
                <a:spcPct val="50000"/>
              </a:spcBef>
              <a:buClrTx/>
              <a:buSz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- NÚMERO Y NATURALEZA DE LOS BULTOS ( A GRANEL, BOTELLAS, CAJAS, ETC.)</a:t>
            </a:r>
          </a:p>
          <a:p>
            <a:pPr marL="0" indent="0">
              <a:lnSpc>
                <a:spcPct val="60000"/>
              </a:lnSpc>
              <a:spcBef>
                <a:spcPct val="50000"/>
              </a:spcBef>
              <a:buClrTx/>
              <a:buSz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- NÚMERO DE ORDEN, MARCAS Y NUMERACIÓN</a:t>
            </a:r>
          </a:p>
          <a:p>
            <a:pPr marL="0" indent="0">
              <a:lnSpc>
                <a:spcPct val="60000"/>
              </a:lnSpc>
              <a:spcBef>
                <a:spcPct val="50000"/>
              </a:spcBef>
              <a:buClrTx/>
              <a:buSzTx/>
              <a:buNone/>
              <a:defRPr/>
            </a:pPr>
            <a:endParaRPr lang="es-ES_tradnl" altLang="es-CL" sz="1050" b="1" i="1" dirty="0">
              <a:solidFill>
                <a:srgbClr val="0A8867"/>
              </a:solidFill>
              <a:latin typeface="+mn-lt"/>
            </a:endParaRPr>
          </a:p>
          <a:p>
            <a:pPr marL="0" indent="0">
              <a:lnSpc>
                <a:spcPct val="60000"/>
              </a:lnSpc>
              <a:spcBef>
                <a:spcPct val="50000"/>
              </a:spcBef>
              <a:buClrTx/>
              <a:buSz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- SI NO SE UTILIZA TODO EL RECUADRO, INUTILIZAR CON UNA RAYA, LOS </a:t>
            </a:r>
          </a:p>
          <a:p>
            <a:pPr marL="0" indent="0">
              <a:lnSpc>
                <a:spcPct val="60000"/>
              </a:lnSpc>
              <a:spcBef>
                <a:spcPct val="50000"/>
              </a:spcBef>
              <a:buClrTx/>
              <a:buSzTx/>
              <a:buNone/>
              <a:defRPr/>
            </a:pPr>
            <a:r>
              <a:rPr lang="es-ES_tradnl" altLang="es-CL" sz="1050" b="1" i="1" dirty="0">
                <a:solidFill>
                  <a:srgbClr val="0A8867"/>
                </a:solidFill>
                <a:latin typeface="+mn-lt"/>
              </a:rPr>
              <a:t>ESPACIOS EN BLANCO.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solidFill>
                <a:srgbClr val="0066FF"/>
              </a:solidFill>
              <a:latin typeface="Georgia" pitchFamily="18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600" b="1" i="1" dirty="0">
              <a:solidFill>
                <a:srgbClr val="0066FF"/>
              </a:solidFill>
              <a:latin typeface="Georgia" pitchFamily="18" charset="0"/>
            </a:endParaRPr>
          </a:p>
        </p:txBody>
      </p:sp>
      <p:sp>
        <p:nvSpPr>
          <p:cNvPr id="11268" name="Text Box 19">
            <a:extLst>
              <a:ext uri="{FF2B5EF4-FFF2-40B4-BE49-F238E27FC236}">
                <a16:creationId xmlns:a16="http://schemas.microsoft.com/office/drawing/2014/main" id="{0A4B28B2-F936-4014-A3BA-6837B57B4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1" y="4797426"/>
            <a:ext cx="39608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39A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AB0E0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1000" b="1">
                <a:solidFill>
                  <a:srgbClr val="0A8867"/>
                </a:solidFill>
                <a:latin typeface="Times New Roman" panose="02020603050405020304" pitchFamily="18" charset="0"/>
              </a:rPr>
              <a:t>INDICAR LUGAR Y FECHA DE PRESENTACIÓN DEL CERTIFICADO DE ORIGEN, POR PARTE DEL EXPORTADOR, A LA OFICINA DE LA ENTIDAD PRECERTIFICADORA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1000" b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2545" name="Text Box 29">
            <a:extLst>
              <a:ext uri="{FF2B5EF4-FFF2-40B4-BE49-F238E27FC236}">
                <a16:creationId xmlns:a16="http://schemas.microsoft.com/office/drawing/2014/main" id="{B3931972-3D2B-4F1B-8954-BFDA9CE44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8" y="5995988"/>
            <a:ext cx="38163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050" b="1" i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FIRMA DEL EXPORTADOR O DE REPRESENTANTE HABILITADO POR EL EXPORTADOR</a:t>
            </a:r>
            <a:endParaRPr lang="es-ES" altLang="es-CL" sz="1050" b="1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241BC279-4381-4DA0-AC9C-C588179D743B}"/>
              </a:ext>
            </a:extLst>
          </p:cNvPr>
          <p:cNvSpPr txBox="1"/>
          <p:nvPr/>
        </p:nvSpPr>
        <p:spPr>
          <a:xfrm>
            <a:off x="7967664" y="1582739"/>
            <a:ext cx="1368425" cy="9848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INDICAR </a:t>
            </a:r>
          </a:p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CANTIDAD Y UNIDAD DE MEDIDA CORRESPONDIENTE AL PRODUCTO</a:t>
            </a:r>
          </a:p>
          <a:p>
            <a:pPr eaLnBrk="1" hangingPunct="1">
              <a:defRPr/>
            </a:pPr>
            <a:endParaRPr lang="es-CL" dirty="0">
              <a:latin typeface="Arial" charset="0"/>
            </a:endParaRPr>
          </a:p>
        </p:txBody>
      </p:sp>
      <p:sp>
        <p:nvSpPr>
          <p:cNvPr id="3" name="2 CuadroTexto">
            <a:extLst>
              <a:ext uri="{FF2B5EF4-FFF2-40B4-BE49-F238E27FC236}">
                <a16:creationId xmlns:a16="http://schemas.microsoft.com/office/drawing/2014/main" id="{0295C044-CDAD-425F-BBA0-74DFEED11C2A}"/>
              </a:ext>
            </a:extLst>
          </p:cNvPr>
          <p:cNvSpPr txBox="1"/>
          <p:nvPr/>
        </p:nvSpPr>
        <p:spPr>
          <a:xfrm>
            <a:off x="9142413" y="898526"/>
            <a:ext cx="103505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ESTÁ PERMITIDO OMITIR LA INFORMACIÓN. EN ESTE CASO, SE DEBE INUTILIZAR  EL RECUADRO CON UNA LÍNEA DIAGONAL.</a:t>
            </a:r>
          </a:p>
          <a:p>
            <a:pPr eaLnBrk="1" hangingPunct="1">
              <a:defRPr/>
            </a:pPr>
            <a:endParaRPr lang="es-CL" sz="800" b="1" i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eaLnBrk="1" hangingPunct="1">
              <a:defRPr/>
            </a:pPr>
            <a:r>
              <a:rPr lang="es-CL" sz="800" b="1" i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SI SE COMPLETA EL RECUADRO, INDICAR  NÚMERO Y FECHA DE LA FACTURA .</a:t>
            </a:r>
            <a:endParaRPr lang="es-CL" sz="800" i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5" name="4 Rectángulo">
            <a:extLst>
              <a:ext uri="{FF2B5EF4-FFF2-40B4-BE49-F238E27FC236}">
                <a16:creationId xmlns:a16="http://schemas.microsoft.com/office/drawing/2014/main" id="{B1189501-E52A-44E1-9909-B468A29EE906}"/>
              </a:ext>
            </a:extLst>
          </p:cNvPr>
          <p:cNvSpPr/>
          <p:nvPr/>
        </p:nvSpPr>
        <p:spPr>
          <a:xfrm>
            <a:off x="7967664" y="2420938"/>
            <a:ext cx="104933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s-ES_tradnl" altLang="es-CL" sz="800" b="1" i="1" dirty="0">
                <a:solidFill>
                  <a:schemeClr val="accent4">
                    <a:lumMod val="75000"/>
                  </a:schemeClr>
                </a:solidFill>
              </a:rPr>
              <a:t> INUTILIZAR CON UNA RAYA, LOS 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s-ES_tradnl" altLang="es-CL" sz="800" b="1" i="1" dirty="0">
                <a:solidFill>
                  <a:schemeClr val="accent4">
                    <a:lumMod val="75000"/>
                  </a:schemeClr>
                </a:solidFill>
              </a:rPr>
              <a:t>ESPACIOS EN BLANCO</a:t>
            </a:r>
            <a:r>
              <a:rPr lang="es-ES_tradnl" altLang="es-CL" sz="800" b="1" i="1" dirty="0">
                <a:solidFill>
                  <a:schemeClr val="accent4">
                    <a:lumMod val="75000"/>
                  </a:schemeClr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10" name="9 Rectángulo">
            <a:extLst>
              <a:ext uri="{FF2B5EF4-FFF2-40B4-BE49-F238E27FC236}">
                <a16:creationId xmlns:a16="http://schemas.microsoft.com/office/drawing/2014/main" id="{330CDCC4-56AF-4535-A6F0-4BD3112778B3}"/>
              </a:ext>
            </a:extLst>
          </p:cNvPr>
          <p:cNvSpPr/>
          <p:nvPr/>
        </p:nvSpPr>
        <p:spPr>
          <a:xfrm>
            <a:off x="9166226" y="3208338"/>
            <a:ext cx="90487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s-ES_tradnl" altLang="es-CL" sz="800" b="1" i="1" dirty="0">
                <a:solidFill>
                  <a:schemeClr val="accent4">
                    <a:lumMod val="75000"/>
                  </a:schemeClr>
                </a:solidFill>
              </a:rPr>
              <a:t> INUTILIZAR ESPACIOS EN BLANCO</a:t>
            </a:r>
            <a:r>
              <a:rPr lang="es-ES_tradnl" altLang="es-CL" sz="800" b="1" i="1" dirty="0">
                <a:solidFill>
                  <a:schemeClr val="accent4">
                    <a:lumMod val="75000"/>
                  </a:schemeClr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2C7E8D95-8900-4649-A52C-116EDF8CB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9" y="6069013"/>
            <a:ext cx="324643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Elephant" pitchFamily="18" charset="0"/>
              </a:rPr>
              <a:t>Firma autoridad             competente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solidFill>
                <a:srgbClr val="0066FF"/>
              </a:solidFill>
              <a:latin typeface="Elephant" pitchFamily="18" charset="0"/>
            </a:endParaRPr>
          </a:p>
        </p:txBody>
      </p:sp>
      <p:sp>
        <p:nvSpPr>
          <p:cNvPr id="13" name="Text Box 17">
            <a:extLst>
              <a:ext uri="{FF2B5EF4-FFF2-40B4-BE49-F238E27FC236}">
                <a16:creationId xmlns:a16="http://schemas.microsoft.com/office/drawing/2014/main" id="{B5CD5DBB-2A71-40BD-8691-5D26B7F79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357813"/>
            <a:ext cx="33083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 Ciudad, 01 de enero de 2021</a:t>
            </a:r>
          </a:p>
        </p:txBody>
      </p:sp>
      <p:grpSp>
        <p:nvGrpSpPr>
          <p:cNvPr id="11276" name="Grupo 14">
            <a:extLst>
              <a:ext uri="{FF2B5EF4-FFF2-40B4-BE49-F238E27FC236}">
                <a16:creationId xmlns:a16="http://schemas.microsoft.com/office/drawing/2014/main" id="{730E0F05-384F-483C-9ADD-41093F3B79FB}"/>
              </a:ext>
            </a:extLst>
          </p:cNvPr>
          <p:cNvGrpSpPr>
            <a:grpSpLocks/>
          </p:cNvGrpSpPr>
          <p:nvPr/>
        </p:nvGrpSpPr>
        <p:grpSpPr bwMode="auto">
          <a:xfrm>
            <a:off x="4108451" y="4356100"/>
            <a:ext cx="1814513" cy="522288"/>
            <a:chOff x="2627784" y="4114944"/>
            <a:chExt cx="1813952" cy="522423"/>
          </a:xfrm>
        </p:grpSpPr>
        <p:sp>
          <p:nvSpPr>
            <p:cNvPr id="11278" name="CuadroTexto 15">
              <a:extLst>
                <a:ext uri="{FF2B5EF4-FFF2-40B4-BE49-F238E27FC236}">
                  <a16:creationId xmlns:a16="http://schemas.microsoft.com/office/drawing/2014/main" id="{3819B577-0594-4824-AD04-1A79202E27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7784" y="4129536"/>
              <a:ext cx="1813952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-CL" altLang="es-ES" sz="900" b="1" u="none" dirty="0">
                  <a:solidFill>
                    <a:schemeClr val="accent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República de Chile</a:t>
              </a:r>
            </a:p>
            <a:p>
              <a:pPr algn="ctr" eaLnBrk="1" hangingPunct="1"/>
              <a:r>
                <a:rPr lang="es-CL" altLang="es-ES" sz="900" b="1" u="none" dirty="0">
                  <a:solidFill>
                    <a:schemeClr val="accent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Dirección General de Promoción de Exportaciones</a:t>
              </a: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F10F53BC-3D89-4A6B-AE6A-401CBA94ECEE}"/>
                </a:ext>
              </a:extLst>
            </p:cNvPr>
            <p:cNvSpPr/>
            <p:nvPr/>
          </p:nvSpPr>
          <p:spPr>
            <a:xfrm>
              <a:off x="2627784" y="4114944"/>
              <a:ext cx="1813952" cy="52242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CL">
                <a:solidFill>
                  <a:srgbClr val="FF0000"/>
                </a:solidFill>
              </a:endParaRPr>
            </a:p>
          </p:txBody>
        </p:sp>
      </p:grpSp>
      <p:sp>
        <p:nvSpPr>
          <p:cNvPr id="18" name="Text Box 16">
            <a:extLst>
              <a:ext uri="{FF2B5EF4-FFF2-40B4-BE49-F238E27FC236}">
                <a16:creationId xmlns:a16="http://schemas.microsoft.com/office/drawing/2014/main" id="{84A10EA7-1C86-498B-9534-107F59B4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4879976"/>
            <a:ext cx="2159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PROCHILE - Ciudad</a:t>
            </a:r>
          </a:p>
        </p:txBody>
      </p:sp>
    </p:spTree>
    <p:extLst>
      <p:ext uri="{BB962C8B-B14F-4D97-AF65-F5344CB8AC3E}">
        <p14:creationId xmlns:p14="http://schemas.microsoft.com/office/powerpoint/2010/main" val="1926689709"/>
      </p:ext>
    </p:extLst>
  </p:cSld>
  <p:clrMapOvr>
    <a:masterClrMapping/>
  </p:clrMapOvr>
  <p:transition spd="slow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>
            <a:extLst>
              <a:ext uri="{FF2B5EF4-FFF2-40B4-BE49-F238E27FC236}">
                <a16:creationId xmlns:a16="http://schemas.microsoft.com/office/drawing/2014/main" id="{E49B70A3-8DAE-4F93-98BC-79DE353F9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289" y="36514"/>
            <a:ext cx="8810625" cy="67849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1" name="Text Box 5">
            <a:extLst>
              <a:ext uri="{FF2B5EF4-FFF2-40B4-BE49-F238E27FC236}">
                <a16:creationId xmlns:a16="http://schemas.microsoft.com/office/drawing/2014/main" id="{F415C40C-3159-4EE8-936E-13F3812C6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500063"/>
            <a:ext cx="678180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AutoNum type="arabicPeriod"/>
              <a:defRPr/>
            </a:pPr>
            <a:endParaRPr lang="es-ES_tradnl" altLang="es-CL" sz="1400" b="1" i="1" dirty="0">
              <a:solidFill>
                <a:srgbClr val="0000FF"/>
              </a:solidFill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6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0808   </a:t>
            </a: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endParaRPr lang="es-ES_tradnl" altLang="es-CL" sz="1600" b="1" i="1" dirty="0">
              <a:solidFill>
                <a:schemeClr val="tx2">
                  <a:lumMod val="75000"/>
                  <a:lumOff val="25000"/>
                </a:schemeClr>
              </a:solidFill>
              <a:latin typeface="Georgia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ClrTx/>
              <a:buSzTx/>
              <a:buFont typeface="Wingdings" pitchFamily="2" charset="2"/>
              <a:buNone/>
              <a:defRPr/>
            </a:pPr>
            <a:r>
              <a:rPr lang="es-ES_tradnl" altLang="es-CL" sz="16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 1070 Cajas de manzana </a:t>
            </a:r>
            <a:r>
              <a:rPr lang="es-ES_tradnl" altLang="es-CL" sz="1600" b="1" i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fuji</a:t>
            </a:r>
            <a:r>
              <a:rPr lang="es-ES_tradnl" altLang="es-CL" sz="14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.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600" b="1" i="1" dirty="0">
              <a:solidFill>
                <a:srgbClr val="0066FF"/>
              </a:solidFill>
              <a:latin typeface="Georgia" pitchFamily="18" charset="0"/>
            </a:endParaRPr>
          </a:p>
        </p:txBody>
      </p:sp>
      <p:sp>
        <p:nvSpPr>
          <p:cNvPr id="22532" name="Text Box 6">
            <a:extLst>
              <a:ext uri="{FF2B5EF4-FFF2-40B4-BE49-F238E27FC236}">
                <a16:creationId xmlns:a16="http://schemas.microsoft.com/office/drawing/2014/main" id="{54283F9F-9493-4842-AF03-2C83C68C5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6250" y="996950"/>
            <a:ext cx="1143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s-ES_tradnl" altLang="es-CL" sz="2000" b="1" dirty="0"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s-ES_tradnl" altLang="es-CL" sz="2000" b="1" dirty="0"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22.042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20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Kilos brutos</a:t>
            </a:r>
          </a:p>
        </p:txBody>
      </p:sp>
      <p:sp>
        <p:nvSpPr>
          <p:cNvPr id="22533" name="Text Box 7">
            <a:extLst>
              <a:ext uri="{FF2B5EF4-FFF2-40B4-BE49-F238E27FC236}">
                <a16:creationId xmlns:a16="http://schemas.microsoft.com/office/drawing/2014/main" id="{B2D6C80E-09B2-41E3-A2A3-0EF88314C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4650" y="836613"/>
            <a:ext cx="1219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s-ES_tradnl" altLang="es-CL" sz="16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16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N° </a:t>
            </a:r>
            <a:r>
              <a:rPr lang="es-ES_tradnl" altLang="es-CL" sz="16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1500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16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06/01/14</a:t>
            </a:r>
          </a:p>
        </p:txBody>
      </p:sp>
      <p:sp>
        <p:nvSpPr>
          <p:cNvPr id="22549" name="Text Box 10">
            <a:extLst>
              <a:ext uri="{FF2B5EF4-FFF2-40B4-BE49-F238E27FC236}">
                <a16:creationId xmlns:a16="http://schemas.microsoft.com/office/drawing/2014/main" id="{0845F3AB-1BFA-4693-A8AB-0A2FA33B4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9" y="6069013"/>
            <a:ext cx="324643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Elephant" pitchFamily="18" charset="0"/>
              </a:rPr>
              <a:t>Firma autoridad             competente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endParaRPr lang="es-ES_tradnl" altLang="es-CL" sz="1400" b="1" i="1" dirty="0">
              <a:solidFill>
                <a:srgbClr val="0066FF"/>
              </a:solidFill>
              <a:latin typeface="Elephant" pitchFamily="18" charset="0"/>
            </a:endParaRPr>
          </a:p>
        </p:txBody>
      </p:sp>
      <p:sp>
        <p:nvSpPr>
          <p:cNvPr id="22553" name="Text Box 16">
            <a:extLst>
              <a:ext uri="{FF2B5EF4-FFF2-40B4-BE49-F238E27FC236}">
                <a16:creationId xmlns:a16="http://schemas.microsoft.com/office/drawing/2014/main" id="{45F0EB4E-BBA5-444F-A2CD-8A9F80271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4" y="5095876"/>
            <a:ext cx="15128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Chile</a:t>
            </a:r>
          </a:p>
        </p:txBody>
      </p:sp>
      <p:sp>
        <p:nvSpPr>
          <p:cNvPr id="22554" name="Text Box 17">
            <a:extLst>
              <a:ext uri="{FF2B5EF4-FFF2-40B4-BE49-F238E27FC236}">
                <a16:creationId xmlns:a16="http://schemas.microsoft.com/office/drawing/2014/main" id="{6C3CA2C6-2B49-4823-B6F4-26CD5B5E8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300663"/>
            <a:ext cx="3306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 Ciudad, 01 de Enero de 2021</a:t>
            </a:r>
          </a:p>
        </p:txBody>
      </p:sp>
      <p:sp>
        <p:nvSpPr>
          <p:cNvPr id="22535" name="Text Box 19">
            <a:extLst>
              <a:ext uri="{FF2B5EF4-FFF2-40B4-BE49-F238E27FC236}">
                <a16:creationId xmlns:a16="http://schemas.microsoft.com/office/drawing/2014/main" id="{D4EBBBBC-5D2F-4C55-A817-487417CB7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562" y="5049839"/>
            <a:ext cx="36718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</a:rPr>
              <a:t>Ciudad, 01 de Enero de 2021</a:t>
            </a:r>
          </a:p>
        </p:txBody>
      </p:sp>
      <p:sp>
        <p:nvSpPr>
          <p:cNvPr id="13322" name="Line 11">
            <a:extLst>
              <a:ext uri="{FF2B5EF4-FFF2-40B4-BE49-F238E27FC236}">
                <a16:creationId xmlns:a16="http://schemas.microsoft.com/office/drawing/2014/main" id="{8CDD720C-40C7-4291-B534-56A33181D0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4825" y="1635125"/>
            <a:ext cx="6192838" cy="2097088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323" name="Line 14">
            <a:extLst>
              <a:ext uri="{FF2B5EF4-FFF2-40B4-BE49-F238E27FC236}">
                <a16:creationId xmlns:a16="http://schemas.microsoft.com/office/drawing/2014/main" id="{4F9D7742-05F7-4707-AF94-DEF1333EB1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96251" y="2678114"/>
            <a:ext cx="1000125" cy="11017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324" name="Line 14">
            <a:extLst>
              <a:ext uri="{FF2B5EF4-FFF2-40B4-BE49-F238E27FC236}">
                <a16:creationId xmlns:a16="http://schemas.microsoft.com/office/drawing/2014/main" id="{1C0B2EA8-C75C-46EF-B7BC-DC77054D11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91626" y="1812926"/>
            <a:ext cx="1008063" cy="19034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325" name="Line 16">
            <a:extLst>
              <a:ext uri="{FF2B5EF4-FFF2-40B4-BE49-F238E27FC236}">
                <a16:creationId xmlns:a16="http://schemas.microsoft.com/office/drawing/2014/main" id="{1723A4F5-8201-4F2C-8476-F076C025F6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6251" y="2628901"/>
            <a:ext cx="1000125" cy="111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3326" name="Line 16">
            <a:extLst>
              <a:ext uri="{FF2B5EF4-FFF2-40B4-BE49-F238E27FC236}">
                <a16:creationId xmlns:a16="http://schemas.microsoft.com/office/drawing/2014/main" id="{330FCC64-0196-4371-93F0-4FA55D71C6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91626" y="1812925"/>
            <a:ext cx="1008063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" name="1 Forma libre">
            <a:extLst>
              <a:ext uri="{FF2B5EF4-FFF2-40B4-BE49-F238E27FC236}">
                <a16:creationId xmlns:a16="http://schemas.microsoft.com/office/drawing/2014/main" id="{A72C6266-448E-402B-AC1F-9420C4933558}"/>
              </a:ext>
            </a:extLst>
          </p:cNvPr>
          <p:cNvSpPr/>
          <p:nvPr/>
        </p:nvSpPr>
        <p:spPr>
          <a:xfrm>
            <a:off x="7188201" y="5654675"/>
            <a:ext cx="2049463" cy="1055688"/>
          </a:xfrm>
          <a:custGeom>
            <a:avLst/>
            <a:gdLst>
              <a:gd name="connsiteX0" fmla="*/ 298537 w 2050329"/>
              <a:gd name="connsiteY0" fmla="*/ 860357 h 1055149"/>
              <a:gd name="connsiteX1" fmla="*/ 1432012 w 2050329"/>
              <a:gd name="connsiteY1" fmla="*/ 50732 h 1055149"/>
              <a:gd name="connsiteX2" fmla="*/ 22312 w 2050329"/>
              <a:gd name="connsiteY2" fmla="*/ 317432 h 1055149"/>
              <a:gd name="connsiteX3" fmla="*/ 574762 w 2050329"/>
              <a:gd name="connsiteY3" fmla="*/ 22157 h 1055149"/>
              <a:gd name="connsiteX4" fmla="*/ 679537 w 2050329"/>
              <a:gd name="connsiteY4" fmla="*/ 1041332 h 1055149"/>
              <a:gd name="connsiteX5" fmla="*/ 898612 w 2050329"/>
              <a:gd name="connsiteY5" fmla="*/ 317432 h 1055149"/>
              <a:gd name="connsiteX6" fmla="*/ 927187 w 2050329"/>
              <a:gd name="connsiteY6" fmla="*/ 136457 h 1055149"/>
              <a:gd name="connsiteX7" fmla="*/ 1060537 w 2050329"/>
              <a:gd name="connsiteY7" fmla="*/ 812732 h 1055149"/>
              <a:gd name="connsiteX8" fmla="*/ 1212937 w 2050329"/>
              <a:gd name="connsiteY8" fmla="*/ 555557 h 1055149"/>
              <a:gd name="connsiteX9" fmla="*/ 1355812 w 2050329"/>
              <a:gd name="connsiteY9" fmla="*/ 736532 h 1055149"/>
              <a:gd name="connsiteX10" fmla="*/ 1470112 w 2050329"/>
              <a:gd name="connsiteY10" fmla="*/ 441257 h 1055149"/>
              <a:gd name="connsiteX11" fmla="*/ 1603462 w 2050329"/>
              <a:gd name="connsiteY11" fmla="*/ 660332 h 1055149"/>
              <a:gd name="connsiteX12" fmla="*/ 1717762 w 2050329"/>
              <a:gd name="connsiteY12" fmla="*/ 326957 h 1055149"/>
              <a:gd name="connsiteX13" fmla="*/ 1832062 w 2050329"/>
              <a:gd name="connsiteY13" fmla="*/ 526982 h 1055149"/>
              <a:gd name="connsiteX14" fmla="*/ 1908262 w 2050329"/>
              <a:gd name="connsiteY14" fmla="*/ 336482 h 1055149"/>
              <a:gd name="connsiteX15" fmla="*/ 2022562 w 2050329"/>
              <a:gd name="connsiteY15" fmla="*/ 403157 h 1055149"/>
              <a:gd name="connsiteX16" fmla="*/ 1336762 w 2050329"/>
              <a:gd name="connsiteY16" fmla="*/ 1031807 h 1055149"/>
              <a:gd name="connsiteX17" fmla="*/ 1727287 w 2050329"/>
              <a:gd name="connsiteY17" fmla="*/ 917507 h 1055149"/>
              <a:gd name="connsiteX18" fmla="*/ 1813012 w 2050329"/>
              <a:gd name="connsiteY18" fmla="*/ 888932 h 1055149"/>
              <a:gd name="connsiteX19" fmla="*/ 1765387 w 2050329"/>
              <a:gd name="connsiteY19" fmla="*/ 907982 h 1055149"/>
              <a:gd name="connsiteX20" fmla="*/ 1727287 w 2050329"/>
              <a:gd name="connsiteY20" fmla="*/ 927032 h 1055149"/>
              <a:gd name="connsiteX21" fmla="*/ 1736812 w 2050329"/>
              <a:gd name="connsiteY21" fmla="*/ 946082 h 1055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050329" h="1055149">
                <a:moveTo>
                  <a:pt x="298537" y="860357"/>
                </a:moveTo>
                <a:cubicBezTo>
                  <a:pt x="888293" y="500788"/>
                  <a:pt x="1478050" y="141219"/>
                  <a:pt x="1432012" y="50732"/>
                </a:cubicBezTo>
                <a:cubicBezTo>
                  <a:pt x="1385975" y="-39756"/>
                  <a:pt x="165187" y="322194"/>
                  <a:pt x="22312" y="317432"/>
                </a:cubicBezTo>
                <a:cubicBezTo>
                  <a:pt x="-120563" y="312669"/>
                  <a:pt x="465225" y="-98493"/>
                  <a:pt x="574762" y="22157"/>
                </a:cubicBezTo>
                <a:cubicBezTo>
                  <a:pt x="684299" y="142807"/>
                  <a:pt x="625562" y="992120"/>
                  <a:pt x="679537" y="1041332"/>
                </a:cubicBezTo>
                <a:cubicBezTo>
                  <a:pt x="733512" y="1090544"/>
                  <a:pt x="857337" y="468244"/>
                  <a:pt x="898612" y="317432"/>
                </a:cubicBezTo>
                <a:cubicBezTo>
                  <a:pt x="939887" y="166620"/>
                  <a:pt x="900199" y="53907"/>
                  <a:pt x="927187" y="136457"/>
                </a:cubicBezTo>
                <a:cubicBezTo>
                  <a:pt x="954175" y="219007"/>
                  <a:pt x="1012912" y="742882"/>
                  <a:pt x="1060537" y="812732"/>
                </a:cubicBezTo>
                <a:cubicBezTo>
                  <a:pt x="1108162" y="882582"/>
                  <a:pt x="1163725" y="568257"/>
                  <a:pt x="1212937" y="555557"/>
                </a:cubicBezTo>
                <a:cubicBezTo>
                  <a:pt x="1262149" y="542857"/>
                  <a:pt x="1312950" y="755582"/>
                  <a:pt x="1355812" y="736532"/>
                </a:cubicBezTo>
                <a:cubicBezTo>
                  <a:pt x="1398675" y="717482"/>
                  <a:pt x="1428837" y="453957"/>
                  <a:pt x="1470112" y="441257"/>
                </a:cubicBezTo>
                <a:cubicBezTo>
                  <a:pt x="1511387" y="428557"/>
                  <a:pt x="1562187" y="679382"/>
                  <a:pt x="1603462" y="660332"/>
                </a:cubicBezTo>
                <a:cubicBezTo>
                  <a:pt x="1644737" y="641282"/>
                  <a:pt x="1679662" y="349182"/>
                  <a:pt x="1717762" y="326957"/>
                </a:cubicBezTo>
                <a:cubicBezTo>
                  <a:pt x="1755862" y="304732"/>
                  <a:pt x="1800312" y="525394"/>
                  <a:pt x="1832062" y="526982"/>
                </a:cubicBezTo>
                <a:cubicBezTo>
                  <a:pt x="1863812" y="528570"/>
                  <a:pt x="1876512" y="357119"/>
                  <a:pt x="1908262" y="336482"/>
                </a:cubicBezTo>
                <a:cubicBezTo>
                  <a:pt x="1940012" y="315845"/>
                  <a:pt x="2117812" y="287270"/>
                  <a:pt x="2022562" y="403157"/>
                </a:cubicBezTo>
                <a:cubicBezTo>
                  <a:pt x="1927312" y="519044"/>
                  <a:pt x="1385974" y="946082"/>
                  <a:pt x="1336762" y="1031807"/>
                </a:cubicBezTo>
                <a:cubicBezTo>
                  <a:pt x="1287550" y="1117532"/>
                  <a:pt x="1647912" y="941319"/>
                  <a:pt x="1727287" y="917507"/>
                </a:cubicBezTo>
                <a:cubicBezTo>
                  <a:pt x="1806662" y="893695"/>
                  <a:pt x="1806662" y="890520"/>
                  <a:pt x="1813012" y="888932"/>
                </a:cubicBezTo>
                <a:cubicBezTo>
                  <a:pt x="1819362" y="887345"/>
                  <a:pt x="1779675" y="901632"/>
                  <a:pt x="1765387" y="907982"/>
                </a:cubicBezTo>
                <a:cubicBezTo>
                  <a:pt x="1751099" y="914332"/>
                  <a:pt x="1732049" y="920682"/>
                  <a:pt x="1727287" y="927032"/>
                </a:cubicBezTo>
                <a:cubicBezTo>
                  <a:pt x="1722525" y="933382"/>
                  <a:pt x="1729668" y="939732"/>
                  <a:pt x="1736812" y="9460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CL"/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2CE9583C-F50A-4FC5-855C-3A69F391E21D}"/>
              </a:ext>
            </a:extLst>
          </p:cNvPr>
          <p:cNvCxnSpPr/>
          <p:nvPr/>
        </p:nvCxnSpPr>
        <p:spPr>
          <a:xfrm flipV="1">
            <a:off x="5087939" y="1635125"/>
            <a:ext cx="2879725" cy="269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29" name="Grupo 6">
            <a:extLst>
              <a:ext uri="{FF2B5EF4-FFF2-40B4-BE49-F238E27FC236}">
                <a16:creationId xmlns:a16="http://schemas.microsoft.com/office/drawing/2014/main" id="{30C8A1F9-65B2-43FA-8335-D539180E47AB}"/>
              </a:ext>
            </a:extLst>
          </p:cNvPr>
          <p:cNvGrpSpPr>
            <a:grpSpLocks/>
          </p:cNvGrpSpPr>
          <p:nvPr/>
        </p:nvGrpSpPr>
        <p:grpSpPr bwMode="auto">
          <a:xfrm>
            <a:off x="4108451" y="4356100"/>
            <a:ext cx="1814513" cy="522288"/>
            <a:chOff x="2627784" y="4114944"/>
            <a:chExt cx="1813952" cy="522423"/>
          </a:xfrm>
        </p:grpSpPr>
        <p:sp>
          <p:nvSpPr>
            <p:cNvPr id="13331" name="CuadroTexto 2">
              <a:extLst>
                <a:ext uri="{FF2B5EF4-FFF2-40B4-BE49-F238E27FC236}">
                  <a16:creationId xmlns:a16="http://schemas.microsoft.com/office/drawing/2014/main" id="{AD75C2F9-5614-4DE2-8DFD-C09729458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27784" y="4129536"/>
              <a:ext cx="1813952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 u="sng">
                  <a:solidFill>
                    <a:schemeClr val="bg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s-CL" altLang="es-ES" sz="900" b="1" u="none" dirty="0">
                  <a:solidFill>
                    <a:schemeClr val="accent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República de Chile</a:t>
              </a:r>
            </a:p>
            <a:p>
              <a:pPr algn="ctr" eaLnBrk="1" hangingPunct="1"/>
              <a:r>
                <a:rPr lang="es-CL" altLang="es-ES" sz="900" b="1" u="none" dirty="0">
                  <a:solidFill>
                    <a:schemeClr val="accent3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Dirección General de Promoción de Exportaciones</a:t>
              </a:r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E62F9B94-8D18-4B60-B6A8-FB6CE40143C6}"/>
                </a:ext>
              </a:extLst>
            </p:cNvPr>
            <p:cNvSpPr/>
            <p:nvPr/>
          </p:nvSpPr>
          <p:spPr>
            <a:xfrm>
              <a:off x="2627784" y="4114944"/>
              <a:ext cx="1813952" cy="52242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CL">
                <a:solidFill>
                  <a:schemeClr val="accent3"/>
                </a:solidFill>
              </a:endParaRPr>
            </a:p>
          </p:txBody>
        </p:sp>
      </p:grpSp>
      <p:sp>
        <p:nvSpPr>
          <p:cNvPr id="26" name="Text Box 16">
            <a:extLst>
              <a:ext uri="{FF2B5EF4-FFF2-40B4-BE49-F238E27FC236}">
                <a16:creationId xmlns:a16="http://schemas.microsoft.com/office/drawing/2014/main" id="{37958FC8-E7B5-475E-9DCC-DEDFB7543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4" y="4879976"/>
            <a:ext cx="21605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39A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AAB0E0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1D2FF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s-ES_tradnl" altLang="es-CL" sz="12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Georgia" pitchFamily="18" charset="0"/>
              </a:rPr>
              <a:t>PROCHILE - Ciudad</a:t>
            </a:r>
          </a:p>
        </p:txBody>
      </p:sp>
    </p:spTree>
    <p:extLst>
      <p:ext uri="{BB962C8B-B14F-4D97-AF65-F5344CB8AC3E}">
        <p14:creationId xmlns:p14="http://schemas.microsoft.com/office/powerpoint/2010/main" val="1981174021"/>
      </p:ext>
    </p:extLst>
  </p:cSld>
  <p:clrMapOvr>
    <a:masterClrMapping/>
  </p:clrMapOvr>
  <p:transition spd="slow">
    <p:pull dir="d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433</Words>
  <Application>Microsoft Office PowerPoint</Application>
  <PresentationFormat>Widescreen</PresentationFormat>
  <Paragraphs>66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Tema de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Indicaciones Generales EUR 1 (Acuerdo Chile – Reino Unido) </dc:title>
  <dc:creator>laura rubio</dc:creator>
  <cp:lastModifiedBy>laura rubio</cp:lastModifiedBy>
  <cp:revision>3</cp:revision>
  <dcterms:created xsi:type="dcterms:W3CDTF">2020-12-30T14:23:06Z</dcterms:created>
  <dcterms:modified xsi:type="dcterms:W3CDTF">2021-01-04T18:01:26Z</dcterms:modified>
</cp:coreProperties>
</file>